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notesMasterIdLst>
    <p:notesMasterId r:id="rId11"/>
  </p:notesMasterIdLst>
  <p:sldIdLst>
    <p:sldId id="256" r:id="rId3"/>
    <p:sldId id="276" r:id="rId4"/>
    <p:sldId id="279" r:id="rId5"/>
    <p:sldId id="273" r:id="rId6"/>
    <p:sldId id="264" r:id="rId7"/>
    <p:sldId id="265" r:id="rId8"/>
    <p:sldId id="277" r:id="rId9"/>
    <p:sldId id="27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5" autoAdjust="0"/>
    <p:restoredTop sz="94640"/>
  </p:normalViewPr>
  <p:slideViewPr>
    <p:cSldViewPr snapToGrid="0">
      <p:cViewPr varScale="1">
        <p:scale>
          <a:sx n="107" d="100"/>
          <a:sy n="107" d="100"/>
        </p:scale>
        <p:origin x="105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768AF-80EC-457D-AA26-B4268CA17B6F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B4836-C8E5-466F-B4B2-1A4B162C3B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397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65% of IBJ local staff are women, of whom 2 are LGBT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19% of total IBJ clients are women.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40% are prosecuted in criminal law.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25% are in political cases.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20% are in drug cases.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Of the people seeking for legal help, 59% are women.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B4836-C8E5-466F-B4B2-1A4B162C3B8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62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71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26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4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3A8-8C95-418B-81D2-171995844DD6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1627-5D37-4A3A-8E0A-7BB4B88A8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884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3A8-8C95-418B-81D2-171995844DD6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1627-5D37-4A3A-8E0A-7BB4B88A8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321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3A8-8C95-418B-81D2-171995844DD6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1627-5D37-4A3A-8E0A-7BB4B88A8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036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3A8-8C95-418B-81D2-171995844DD6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1627-5D37-4A3A-8E0A-7BB4B88A8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12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3A8-8C95-418B-81D2-171995844DD6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1627-5D37-4A3A-8E0A-7BB4B88A8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16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3A8-8C95-418B-81D2-171995844DD6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1627-5D37-4A3A-8E0A-7BB4B88A8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441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3A8-8C95-418B-81D2-171995844DD6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1627-5D37-4A3A-8E0A-7BB4B88A8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876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3A8-8C95-418B-81D2-171995844DD6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1627-5D37-4A3A-8E0A-7BB4B88A8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369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69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3A8-8C95-418B-81D2-171995844DD6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1627-5D37-4A3A-8E0A-7BB4B88A8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618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3A8-8C95-418B-81D2-171995844DD6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1627-5D37-4A3A-8E0A-7BB4B88A8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6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B3A8-8C95-418B-81D2-171995844DD6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1627-5D37-4A3A-8E0A-7BB4B88A8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64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0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4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2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60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1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5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123B3A8-8C95-418B-81D2-171995844DD6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36E1627-5D37-4A3A-8E0A-7BB4B88A8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71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6BF9D-CCA9-41D2-9094-29733D71E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" y="3061531"/>
            <a:ext cx="7374292" cy="1472646"/>
          </a:xfrm>
        </p:spPr>
        <p:txBody>
          <a:bodyPr>
            <a:normAutofit fontScale="90000"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IBJ’s Human Rights Protection and Access to Justice Work in Myanmar</a:t>
            </a:r>
            <a:br>
              <a:rPr lang="en-US" sz="1800" b="1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A Brief Introduction</a:t>
            </a:r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67AB92-BE82-027F-CAA2-A73D438AEF2F}"/>
              </a:ext>
            </a:extLst>
          </p:cNvPr>
          <p:cNvSpPr txBox="1">
            <a:spLocks/>
          </p:cNvSpPr>
          <p:nvPr/>
        </p:nvSpPr>
        <p:spPr>
          <a:xfrm>
            <a:off x="296212" y="4788214"/>
            <a:ext cx="8085441" cy="1065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/>
              <a:t>Kyi Suu</a:t>
            </a:r>
          </a:p>
          <a:p>
            <a:r>
              <a:rPr lang="en-GB" sz="1800" dirty="0"/>
              <a:t>Country Program Manager</a:t>
            </a:r>
          </a:p>
          <a:p>
            <a:r>
              <a:rPr lang="en-GB" sz="1800" dirty="0"/>
              <a:t>IBJ Myanmar</a:t>
            </a:r>
            <a:endParaRPr lang="en-GB" sz="1400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C2A4D2A-739D-D525-831F-C9F015B0A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6"/>
          <a:stretch/>
        </p:blipFill>
        <p:spPr>
          <a:xfrm>
            <a:off x="7791317" y="1599879"/>
            <a:ext cx="4104471" cy="3471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E707B1-0F98-5A3F-375A-DA174F42CD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32" y="1258132"/>
            <a:ext cx="1803399" cy="180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88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ED69629-B868-4A06-9390-A72B2CF0BCAE}"/>
              </a:ext>
            </a:extLst>
          </p:cNvPr>
          <p:cNvGrpSpPr/>
          <p:nvPr/>
        </p:nvGrpSpPr>
        <p:grpSpPr>
          <a:xfrm>
            <a:off x="9168" y="463330"/>
            <a:ext cx="8017328" cy="5493859"/>
            <a:chOff x="60719" y="-1"/>
            <a:chExt cx="10046386" cy="6731000"/>
          </a:xfrm>
        </p:grpSpPr>
        <p:sp>
          <p:nvSpPr>
            <p:cNvPr id="4" name="Freeform 4"/>
            <p:cNvSpPr/>
            <p:nvPr/>
          </p:nvSpPr>
          <p:spPr>
            <a:xfrm>
              <a:off x="185144" y="-1"/>
              <a:ext cx="9921961" cy="6731000"/>
            </a:xfrm>
            <a:custGeom>
              <a:avLst/>
              <a:gdLst/>
              <a:ahLst/>
              <a:cxnLst/>
              <a:rect l="l" t="t" r="r" b="b"/>
              <a:pathLst>
                <a:path w="15340141" h="10970401">
                  <a:moveTo>
                    <a:pt x="0" y="0"/>
                  </a:moveTo>
                  <a:lnTo>
                    <a:pt x="15340141" y="0"/>
                  </a:lnTo>
                  <a:lnTo>
                    <a:pt x="15340141" y="10970401"/>
                  </a:lnTo>
                  <a:lnTo>
                    <a:pt x="0" y="10970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0719" y="5281706"/>
              <a:ext cx="751005" cy="3314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99"/>
                </a:lnSpc>
              </a:pPr>
              <a:endParaRPr sz="1200" b="1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988215" y="5281995"/>
              <a:ext cx="751005" cy="3314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99"/>
                </a:lnSpc>
              </a:pPr>
              <a:endParaRPr sz="1200" b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683247" y="5281995"/>
              <a:ext cx="751005" cy="3314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99"/>
                </a:lnSpc>
              </a:pPr>
              <a:endParaRPr sz="120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99AC7EF-B365-AFB8-6D2D-74EEABAE7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18" y="2427737"/>
            <a:ext cx="880191" cy="7758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578F6C-592C-C3B3-6270-CAE269425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598" y="2562152"/>
            <a:ext cx="1190401" cy="514680"/>
          </a:xfrm>
          <a:prstGeom prst="rect">
            <a:avLst/>
          </a:prstGeom>
        </p:spPr>
      </p:pic>
      <p:pic>
        <p:nvPicPr>
          <p:cNvPr id="22" name="Content Placeholder 3">
            <a:extLst>
              <a:ext uri="{FF2B5EF4-FFF2-40B4-BE49-F238E27FC236}">
                <a16:creationId xmlns:a16="http://schemas.microsoft.com/office/drawing/2014/main" id="{85BE5ABA-5D1A-A748-E6E6-68EBF8722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767" y="2434367"/>
            <a:ext cx="1388130" cy="7758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03DE9B-E13E-153B-2236-4402EB5073EE}"/>
              </a:ext>
            </a:extLst>
          </p:cNvPr>
          <p:cNvSpPr txBox="1"/>
          <p:nvPr/>
        </p:nvSpPr>
        <p:spPr>
          <a:xfrm>
            <a:off x="8261485" y="463330"/>
            <a:ext cx="3628404" cy="59400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IBJ has 45 local staff members, of which 69% are female, 57% are younger generation, 7% are LGBTQ.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19% of total clients facing criminal charges are women accused.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Of the people seeking for legal help, 59% are women.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35-40% of the criminal cases are politically motivated cases.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Since 2021, IBJ has defended 1300+ politically targeted individuals.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2CBE07B9-8347-27D5-29AF-82102F519D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4" b="131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4784538-1611-A344-5BBC-CCA2C4A835B7}"/>
              </a:ext>
            </a:extLst>
          </p:cNvPr>
          <p:cNvSpPr txBox="1">
            <a:spLocks/>
          </p:cNvSpPr>
          <p:nvPr/>
        </p:nvSpPr>
        <p:spPr>
          <a:xfrm>
            <a:off x="289249" y="2510395"/>
            <a:ext cx="4016116" cy="3274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156082"/>
              </a:buClr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br>
              <a:rPr kumimoji="0" lang="en-US" sz="1800" b="0" i="1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kumimoji="0" lang="en-US" sz="18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BD4E2E-B7C3-B023-9E84-C0054A1E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73" y="960822"/>
            <a:ext cx="3037939" cy="12643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/>
              <a:t>High quality legal representation</a:t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8A35B6-E1D2-FAF5-921E-E17D213089E6}"/>
              </a:ext>
            </a:extLst>
          </p:cNvPr>
          <p:cNvSpPr txBox="1"/>
          <p:nvPr/>
        </p:nvSpPr>
        <p:spPr>
          <a:xfrm>
            <a:off x="123188" y="2176530"/>
            <a:ext cx="3160925" cy="37514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rgbClr val="567FAF"/>
              </a:buClr>
              <a:buFont typeface="Wingdings 2" pitchFamily="18" charset="2"/>
              <a:buChar char=""/>
            </a:pPr>
            <a:r>
              <a:rPr lang="en-US" dirty="0">
                <a:solidFill>
                  <a:srgbClr val="FFFFFF"/>
                </a:solidFill>
              </a:rPr>
              <a:t>Free legal representation -</a:t>
            </a:r>
            <a:r>
              <a:rPr lang="en-US" b="1" dirty="0">
                <a:solidFill>
                  <a:srgbClr val="FFFFFF"/>
                </a:solidFill>
              </a:rPr>
              <a:t>4921 individuals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rgbClr val="567FAF"/>
              </a:buClr>
              <a:buFont typeface="Wingdings 2" pitchFamily="18" charset="2"/>
              <a:buChar char=""/>
            </a:pPr>
            <a:r>
              <a:rPr lang="en-US" dirty="0">
                <a:solidFill>
                  <a:srgbClr val="FFFFFF"/>
                </a:solidFill>
              </a:rPr>
              <a:t>Legal assistance (Helpline) – </a:t>
            </a:r>
            <a:r>
              <a:rPr lang="en-US" b="1" dirty="0">
                <a:solidFill>
                  <a:srgbClr val="FFFFFF"/>
                </a:solidFill>
              </a:rPr>
              <a:t>2630 individuals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rgbClr val="567FAF"/>
              </a:buClr>
              <a:buFont typeface="Wingdings 2" pitchFamily="18" charset="2"/>
              <a:buChar char=""/>
            </a:pPr>
            <a:r>
              <a:rPr lang="en-US" b="1" dirty="0">
                <a:solidFill>
                  <a:srgbClr val="FFFFFF"/>
                </a:solidFill>
              </a:rPr>
              <a:t>2000+</a:t>
            </a:r>
            <a:r>
              <a:rPr lang="en-US" dirty="0">
                <a:solidFill>
                  <a:srgbClr val="FFFFFF"/>
                </a:solidFill>
              </a:rPr>
              <a:t> Pro Bono Case Referrals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rgbClr val="567FAF"/>
              </a:buClr>
              <a:buFont typeface="Wingdings 2" pitchFamily="18" charset="2"/>
              <a:buChar char=""/>
            </a:pPr>
            <a:r>
              <a:rPr lang="en-US" dirty="0">
                <a:solidFill>
                  <a:srgbClr val="FFFFFF"/>
                </a:solidFill>
              </a:rPr>
              <a:t>Early intervention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rgbClr val="567FAF"/>
              </a:buClr>
              <a:buFont typeface="Wingdings 2" pitchFamily="18" charset="2"/>
              <a:buChar char=""/>
            </a:pPr>
            <a:r>
              <a:rPr lang="en-US" dirty="0">
                <a:solidFill>
                  <a:srgbClr val="FFFFFF"/>
                </a:solidFill>
              </a:rPr>
              <a:t>Access to jail, prison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rgbClr val="567FAF"/>
              </a:buClr>
              <a:buFont typeface="Wingdings 2" pitchFamily="18" charset="2"/>
              <a:buChar char=""/>
            </a:pPr>
            <a:r>
              <a:rPr lang="en-US" dirty="0">
                <a:solidFill>
                  <a:srgbClr val="FFFFFF"/>
                </a:solidFill>
              </a:rPr>
              <a:t>Coordination with other access to justice actors</a:t>
            </a:r>
          </a:p>
        </p:txBody>
      </p:sp>
      <p:pic>
        <p:nvPicPr>
          <p:cNvPr id="17" name="Picture 16" descr="A group of people in a warehouse&#10;&#10;Description automatically generated with medium confidence">
            <a:extLst>
              <a:ext uri="{FF2B5EF4-FFF2-40B4-BE49-F238E27FC236}">
                <a16:creationId xmlns:a16="http://schemas.microsoft.com/office/drawing/2014/main" id="{A3E36A98-D987-385F-F9EC-ED41CE967A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" r="4" b="11963"/>
          <a:stretch/>
        </p:blipFill>
        <p:spPr>
          <a:xfrm>
            <a:off x="8721435" y="412865"/>
            <a:ext cx="3341906" cy="3727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4341A39E-E660-96B2-4C17-3B18630735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3" r="16628" b="20468"/>
          <a:stretch/>
        </p:blipFill>
        <p:spPr>
          <a:xfrm>
            <a:off x="6197430" y="3156081"/>
            <a:ext cx="4288255" cy="3590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D8BA0302-F4E2-3E57-BF0D-A4F4689954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8" r="-4" b="19819"/>
          <a:stretch/>
        </p:blipFill>
        <p:spPr>
          <a:xfrm>
            <a:off x="6201713" y="417618"/>
            <a:ext cx="2541463" cy="2727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A group of people in a room&#10;&#10;Description automatically generated">
            <a:extLst>
              <a:ext uri="{FF2B5EF4-FFF2-40B4-BE49-F238E27FC236}">
                <a16:creationId xmlns:a16="http://schemas.microsoft.com/office/drawing/2014/main" id="{F56160E6-5100-06DB-DEF9-447D55F3F9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t="1918" r="34550" b="16238"/>
          <a:stretch/>
        </p:blipFill>
        <p:spPr>
          <a:xfrm>
            <a:off x="10199357" y="3934799"/>
            <a:ext cx="1862636" cy="2811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6287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1C8F31CF-4A02-9536-F2F6-6E8AC252C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7" b="41645"/>
          <a:stretch/>
        </p:blipFill>
        <p:spPr bwMode="auto">
          <a:xfrm>
            <a:off x="1524" y="10"/>
            <a:ext cx="12188952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F37BF-25D1-4606-9D93-A123060A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95" y="1123838"/>
            <a:ext cx="3284054" cy="850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b="1" dirty="0"/>
              <a:t>Client-centric Services: Holistic approach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4E9ED7-D987-FBFD-47D3-85F440DD2C4E}"/>
              </a:ext>
            </a:extLst>
          </p:cNvPr>
          <p:cNvSpPr txBox="1"/>
          <p:nvPr/>
        </p:nvSpPr>
        <p:spPr>
          <a:xfrm>
            <a:off x="23547" y="2161309"/>
            <a:ext cx="3372802" cy="37358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rgbClr val="2EABBF"/>
              </a:buClr>
              <a:buFont typeface="Wingdings 2" pitchFamily="18" charset="2"/>
              <a:buChar char=""/>
            </a:pPr>
            <a:r>
              <a:rPr lang="en-US" sz="2000" dirty="0">
                <a:solidFill>
                  <a:srgbClr val="FFFFFF"/>
                </a:solidFill>
              </a:rPr>
              <a:t>Holistic Referrals to non-legal service providers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rgbClr val="2EABBF"/>
              </a:buClr>
              <a:buFont typeface="Wingdings 2" pitchFamily="18" charset="2"/>
              <a:buChar char=""/>
            </a:pPr>
            <a:r>
              <a:rPr lang="en-US" sz="2000" dirty="0">
                <a:solidFill>
                  <a:srgbClr val="FFFFFF"/>
                </a:solidFill>
              </a:rPr>
              <a:t>Since 2021, IBJ implemented material assistance provision for detainees and prisoners in need, reaching 1200+ individuals.</a:t>
            </a:r>
            <a:endParaRPr lang="my-MM" sz="2000" dirty="0">
              <a:solidFill>
                <a:srgbClr val="FFFFFF"/>
              </a:solidFill>
            </a:endParaRPr>
          </a:p>
          <a:p>
            <a:pPr marL="742950" lvl="1" indent="-182880" defTabSz="914400">
              <a:lnSpc>
                <a:spcPct val="90000"/>
              </a:lnSpc>
              <a:spcAft>
                <a:spcPts val="600"/>
              </a:spcAft>
              <a:buClr>
                <a:srgbClr val="2EABBF"/>
              </a:buClr>
              <a:buFont typeface="Wingdings 2" pitchFamily="18" charset="2"/>
              <a:buChar char=""/>
            </a:pPr>
            <a:r>
              <a:rPr lang="en-US" sz="1700" dirty="0">
                <a:solidFill>
                  <a:srgbClr val="FFFFFF"/>
                </a:solidFill>
              </a:rPr>
              <a:t>Food</a:t>
            </a:r>
          </a:p>
          <a:p>
            <a:pPr marL="742950" lvl="1" indent="-182880" defTabSz="914400">
              <a:lnSpc>
                <a:spcPct val="90000"/>
              </a:lnSpc>
              <a:spcAft>
                <a:spcPts val="600"/>
              </a:spcAft>
              <a:buClr>
                <a:srgbClr val="2EABBF"/>
              </a:buClr>
              <a:buFont typeface="Wingdings 2" pitchFamily="18" charset="2"/>
              <a:buChar char=""/>
            </a:pPr>
            <a:r>
              <a:rPr lang="en-US" sz="1700" dirty="0">
                <a:solidFill>
                  <a:srgbClr val="FFFFFF"/>
                </a:solidFill>
              </a:rPr>
              <a:t>Medicine</a:t>
            </a:r>
          </a:p>
          <a:p>
            <a:pPr marL="742950" lvl="1" indent="-182880" defTabSz="914400">
              <a:lnSpc>
                <a:spcPct val="90000"/>
              </a:lnSpc>
              <a:spcAft>
                <a:spcPts val="600"/>
              </a:spcAft>
              <a:buClr>
                <a:srgbClr val="2EABBF"/>
              </a:buClr>
              <a:buFont typeface="Wingdings 2" pitchFamily="18" charset="2"/>
              <a:buChar char=""/>
            </a:pPr>
            <a:r>
              <a:rPr lang="en-US" sz="1700" dirty="0">
                <a:solidFill>
                  <a:srgbClr val="FFFFFF"/>
                </a:solidFill>
              </a:rPr>
              <a:t>Personal items</a:t>
            </a:r>
          </a:p>
          <a:p>
            <a:pPr marL="742950" lvl="1" indent="-182880" defTabSz="914400">
              <a:lnSpc>
                <a:spcPct val="90000"/>
              </a:lnSpc>
              <a:spcAft>
                <a:spcPts val="600"/>
              </a:spcAft>
              <a:buClr>
                <a:srgbClr val="2EABBF"/>
              </a:buClr>
              <a:buFont typeface="Wingdings 2" pitchFamily="18" charset="2"/>
              <a:buChar char=""/>
            </a:pPr>
            <a:r>
              <a:rPr lang="en-US" sz="1700" dirty="0">
                <a:solidFill>
                  <a:srgbClr val="FFFFFF"/>
                </a:solidFill>
              </a:rPr>
              <a:t>Transportation</a:t>
            </a:r>
          </a:p>
          <a:p>
            <a:pPr marL="742950" lvl="1" indent="-182880" defTabSz="914400">
              <a:lnSpc>
                <a:spcPct val="90000"/>
              </a:lnSpc>
              <a:spcAft>
                <a:spcPts val="600"/>
              </a:spcAft>
              <a:buClr>
                <a:srgbClr val="2EABBF"/>
              </a:buClr>
              <a:buFont typeface="Wingdings 2" pitchFamily="18" charset="2"/>
              <a:buChar char=""/>
            </a:pPr>
            <a:r>
              <a:rPr lang="en-US" sz="1700" dirty="0">
                <a:solidFill>
                  <a:srgbClr val="FFFFFF"/>
                </a:solidFill>
              </a:rPr>
              <a:t>Interpretation</a:t>
            </a:r>
          </a:p>
          <a:p>
            <a:pPr marL="742950" lvl="1" indent="-182880" defTabSz="914400">
              <a:lnSpc>
                <a:spcPct val="90000"/>
              </a:lnSpc>
              <a:spcAft>
                <a:spcPts val="600"/>
              </a:spcAft>
              <a:buClr>
                <a:srgbClr val="2EABBF"/>
              </a:buClr>
              <a:buFont typeface="Wingdings 2" pitchFamily="18" charset="2"/>
              <a:buChar char=""/>
            </a:pPr>
            <a:r>
              <a:rPr lang="en-US" sz="1700" dirty="0">
                <a:solidFill>
                  <a:srgbClr val="FFFFFF"/>
                </a:solidFill>
              </a:rPr>
              <a:t>Safehouse referral</a:t>
            </a:r>
          </a:p>
        </p:txBody>
      </p:sp>
      <p:pic>
        <p:nvPicPr>
          <p:cNvPr id="12" name="Picture 11" descr="A picture containing ground, outdoor, person&#10;&#10;Description automatically generated">
            <a:extLst>
              <a:ext uri="{FF2B5EF4-FFF2-40B4-BE49-F238E27FC236}">
                <a16:creationId xmlns:a16="http://schemas.microsoft.com/office/drawing/2014/main" id="{1D752FE4-73DE-9A1B-73AE-A13A664FA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 r="1" b="24571"/>
          <a:stretch/>
        </p:blipFill>
        <p:spPr bwMode="auto">
          <a:xfrm>
            <a:off x="8716618" y="758952"/>
            <a:ext cx="2834681" cy="2589614"/>
          </a:xfrm>
          <a:prstGeom prst="rect">
            <a:avLst/>
          </a:prstGeom>
          <a:noFill/>
        </p:spPr>
      </p:pic>
      <p:pic>
        <p:nvPicPr>
          <p:cNvPr id="10" name="Picture 9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4AA51F31-EFFB-25FA-045F-2AC8E85EF8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" r="8546" b="2"/>
          <a:stretch/>
        </p:blipFill>
        <p:spPr>
          <a:xfrm>
            <a:off x="5793230" y="758952"/>
            <a:ext cx="2834640" cy="25877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4784538-1611-A344-5BBC-CCA2C4A835B7}"/>
              </a:ext>
            </a:extLst>
          </p:cNvPr>
          <p:cNvSpPr txBox="1">
            <a:spLocks/>
          </p:cNvSpPr>
          <p:nvPr/>
        </p:nvSpPr>
        <p:spPr>
          <a:xfrm>
            <a:off x="289249" y="2510395"/>
            <a:ext cx="4016116" cy="3274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buClr>
                <a:schemeClr val="accent1"/>
              </a:buClr>
            </a:pPr>
            <a:br>
              <a:rPr lang="en-US" sz="1800" dirty="0">
                <a:latin typeface="+mn-lt"/>
                <a:ea typeface="+mn-ea"/>
                <a:cs typeface="+mn-cs"/>
              </a:rPr>
            </a:br>
            <a:br>
              <a:rPr lang="en-US" sz="1800" i="1" dirty="0">
                <a:latin typeface="+mn-lt"/>
                <a:ea typeface="+mn-ea"/>
                <a:cs typeface="+mn-cs"/>
              </a:rPr>
            </a:br>
            <a:endParaRPr lang="en-US" sz="1800" dirty="0"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965C9758-3817-5E49-E67E-C74F905E0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32"/>
          <a:stretch/>
        </p:blipFill>
        <p:spPr>
          <a:xfrm>
            <a:off x="5816199" y="3509435"/>
            <a:ext cx="5735100" cy="311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52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2F9B59-AA0A-472C-AB6F-794CE0AA0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4A2B9248-E876-A657-211D-8C112B1FD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/>
          <a:stretch/>
        </p:blipFill>
        <p:spPr>
          <a:xfrm>
            <a:off x="-8466" y="-18472"/>
            <a:ext cx="1220893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A9D5A4-CCD7-4EAE-9411-EAEB0EF25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429000" cy="533399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42BD9B-4F6C-4D74-9167-BD156B536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59" y="874455"/>
            <a:ext cx="2947482" cy="10137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2400" b="1" dirty="0"/>
              <a:t>Strengthening legal community of practice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6956B7-619E-4D90-A793-59B9034B2E2E}"/>
              </a:ext>
            </a:extLst>
          </p:cNvPr>
          <p:cNvSpPr txBox="1"/>
          <p:nvPr/>
        </p:nvSpPr>
        <p:spPr>
          <a:xfrm>
            <a:off x="154379" y="1607306"/>
            <a:ext cx="3274621" cy="4376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8862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Intensive lawyer trainings reaching </a:t>
            </a:r>
            <a:r>
              <a:rPr lang="en-US" b="1" dirty="0"/>
              <a:t>500+ defenders</a:t>
            </a:r>
          </a:p>
          <a:p>
            <a:pPr marL="38862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dirty="0"/>
              <a:t>180+ Pro bono defenders </a:t>
            </a:r>
            <a:r>
              <a:rPr lang="en-US" dirty="0"/>
              <a:t>networking and peering learning</a:t>
            </a:r>
          </a:p>
          <a:p>
            <a:pPr marL="38862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Community of Practice (CoP) events</a:t>
            </a:r>
          </a:p>
          <a:p>
            <a:pPr marL="38862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Mentoring and coaching by IBJ’s international legal experts</a:t>
            </a:r>
          </a:p>
          <a:p>
            <a:pPr marL="38862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Internship and apprentice programs reaching </a:t>
            </a:r>
            <a:r>
              <a:rPr lang="en-US" b="1" dirty="0"/>
              <a:t>130+ students and young lawyers.</a:t>
            </a:r>
          </a:p>
        </p:txBody>
      </p:sp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09B61F7B-9448-9871-1EF3-4F9B66651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" r="5" b="4429"/>
          <a:stretch/>
        </p:blipFill>
        <p:spPr>
          <a:xfrm>
            <a:off x="7647709" y="579578"/>
            <a:ext cx="4179729" cy="2983343"/>
          </a:xfrm>
          <a:prstGeom prst="rect">
            <a:avLst/>
          </a:prstGeom>
        </p:spPr>
      </p:pic>
      <p:pic>
        <p:nvPicPr>
          <p:cNvPr id="7" name="Picture 6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FEC27D91-5ED4-4292-B1B2-730F214991A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r="3148" b="-3"/>
          <a:stretch/>
        </p:blipFill>
        <p:spPr bwMode="auto">
          <a:xfrm>
            <a:off x="7647709" y="3740728"/>
            <a:ext cx="4179729" cy="2759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9756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C659C11C-6A29-D709-D0BC-BC6758251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t="15731" r="5052" b="150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42BD9B-4F6C-4D74-9167-BD156B536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08" y="791327"/>
            <a:ext cx="2878668" cy="12834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indent="-182880">
              <a:spcAft>
                <a:spcPts val="600"/>
              </a:spcAft>
              <a:buClr>
                <a:schemeClr val="accent1"/>
              </a:buClr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Systemic Change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i="1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6956B7-619E-4D90-A793-59B9034B2E2E}"/>
              </a:ext>
            </a:extLst>
          </p:cNvPr>
          <p:cNvSpPr txBox="1"/>
          <p:nvPr/>
        </p:nvSpPr>
        <p:spPr>
          <a:xfrm>
            <a:off x="183634" y="1692187"/>
            <a:ext cx="2987215" cy="29644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 dirty="0"/>
              <a:t>Strategic Litigation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 dirty="0"/>
              <a:t>One-on-one advocacy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 dirty="0"/>
              <a:t>Justice-actors Dialogue/ Roundtable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 dirty="0"/>
              <a:t>Cooperation with social welfare, government legal aid boards, correction department and relevant authorities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 dirty="0"/>
              <a:t>Case referrals from government justice actors</a:t>
            </a:r>
          </a:p>
        </p:txBody>
      </p:sp>
      <p:pic>
        <p:nvPicPr>
          <p:cNvPr id="8" name="Content Placeholder 7" descr="A picture containing person&#10;&#10;Description automatically generated">
            <a:extLst>
              <a:ext uri="{FF2B5EF4-FFF2-40B4-BE49-F238E27FC236}">
                <a16:creationId xmlns:a16="http://schemas.microsoft.com/office/drawing/2014/main" id="{D697B59E-2722-9831-4CAF-93AD876023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7" b="5928"/>
          <a:stretch/>
        </p:blipFill>
        <p:spPr>
          <a:xfrm>
            <a:off x="6827345" y="352926"/>
            <a:ext cx="2336806" cy="2594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person wearing a mask and holding a plastic container&#10;&#10;Description automatically generated">
            <a:extLst>
              <a:ext uri="{FF2B5EF4-FFF2-40B4-BE49-F238E27FC236}">
                <a16:creationId xmlns:a16="http://schemas.microsoft.com/office/drawing/2014/main" id="{0BAD31A8-EB28-933B-90C1-1E71DE8441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r="17524" b="-1"/>
          <a:stretch/>
        </p:blipFill>
        <p:spPr>
          <a:xfrm>
            <a:off x="9456394" y="352925"/>
            <a:ext cx="2497698" cy="2600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C68A9E5C-6438-BBA5-4094-A2CD7F0988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17" b="6432"/>
          <a:stretch/>
        </p:blipFill>
        <p:spPr>
          <a:xfrm>
            <a:off x="3547886" y="352926"/>
            <a:ext cx="2987216" cy="2594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3159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on the floor&#10;&#10;Description automatically generated">
            <a:extLst>
              <a:ext uri="{FF2B5EF4-FFF2-40B4-BE49-F238E27FC236}">
                <a16:creationId xmlns:a16="http://schemas.microsoft.com/office/drawing/2014/main" id="{B2E0D7F7-DE82-6029-56CE-AE04E0510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6" b="129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42BD9B-4F6C-4D74-9167-BD156B536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3386"/>
            <a:ext cx="3396349" cy="8931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indent="-182880">
              <a:spcAft>
                <a:spcPts val="600"/>
              </a:spcAft>
              <a:buClr>
                <a:schemeClr val="accent1"/>
              </a:buClr>
            </a:pPr>
            <a:r>
              <a:rPr lang="en-US" sz="2800" b="1" dirty="0"/>
              <a:t>Inclusion and shifting power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6956B7-619E-4D90-A793-59B9034B2E2E}"/>
              </a:ext>
            </a:extLst>
          </p:cNvPr>
          <p:cNvSpPr txBox="1"/>
          <p:nvPr/>
        </p:nvSpPr>
        <p:spPr>
          <a:xfrm>
            <a:off x="0" y="1761725"/>
            <a:ext cx="3522434" cy="21917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 b="1" dirty="0">
                <a:solidFill>
                  <a:srgbClr val="FFFFFF"/>
                </a:solidFill>
              </a:rPr>
              <a:t>Community legal right awareness outreach programs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 b="1" dirty="0">
                <a:solidFill>
                  <a:srgbClr val="FFFFFF"/>
                </a:solidFill>
              </a:rPr>
              <a:t>Focused Group Discussions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 b="1" dirty="0">
                <a:solidFill>
                  <a:srgbClr val="FFFFFF"/>
                </a:solidFill>
              </a:rPr>
              <a:t>Juvenile justice: Detention centers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 b="1" dirty="0">
                <a:solidFill>
                  <a:srgbClr val="FFFFFF"/>
                </a:solidFill>
              </a:rPr>
              <a:t>GESI regular meeting sessions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 b="1" dirty="0">
                <a:solidFill>
                  <a:srgbClr val="FFFFFF"/>
                </a:solidFill>
              </a:rPr>
              <a:t>Legal Advice (Helpline) and referrals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1" name="Picture 10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D9831D95-9B7B-C1CB-C93E-E25E47E0E8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3851" r="1257" b="15504"/>
          <a:stretch/>
        </p:blipFill>
        <p:spPr>
          <a:xfrm>
            <a:off x="8089977" y="4102437"/>
            <a:ext cx="3889485" cy="2606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Content Placeholder 3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E04E8765-DE63-B09E-68A0-1DAFB6723148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15660" r="3" b="4"/>
          <a:stretch/>
        </p:blipFill>
        <p:spPr bwMode="auto">
          <a:xfrm>
            <a:off x="212538" y="4102437"/>
            <a:ext cx="3396349" cy="2606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3FD89D9D-6C6C-769B-5DB2-2749FD1E4F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7" t="27908" r="8927" b="4"/>
          <a:stretch/>
        </p:blipFill>
        <p:spPr>
          <a:xfrm>
            <a:off x="3946219" y="4102437"/>
            <a:ext cx="3882753" cy="2606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0224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119">
            <a:extLst>
              <a:ext uri="{FF2B5EF4-FFF2-40B4-BE49-F238E27FC236}">
                <a16:creationId xmlns:a16="http://schemas.microsoft.com/office/drawing/2014/main" id="{B3875682-0790-427D-9A23-4B7265F0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6EDE4AAE-4785-4EA7-95DB-45200F5B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BB98B-BEE5-461B-55FC-E4AB0B4C1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 dirty="0"/>
              <a:t>Thank you for your attention…</a:t>
            </a:r>
          </a:p>
        </p:txBody>
      </p:sp>
      <p:pic>
        <p:nvPicPr>
          <p:cNvPr id="4" name="Picture 3" descr="A group of people standing on a sidewalk&#10;&#10;Description automatically generated">
            <a:extLst>
              <a:ext uri="{FF2B5EF4-FFF2-40B4-BE49-F238E27FC236}">
                <a16:creationId xmlns:a16="http://schemas.microsoft.com/office/drawing/2014/main" id="{81C1AF38-82E7-4830-63D8-A941F95B3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r="17603" b="2"/>
          <a:stretch/>
        </p:blipFill>
        <p:spPr>
          <a:xfrm>
            <a:off x="1069848" y="470170"/>
            <a:ext cx="3429000" cy="3557016"/>
          </a:xfrm>
          <a:prstGeom prst="rect">
            <a:avLst/>
          </a:prstGeom>
        </p:spPr>
      </p:pic>
      <p:pic>
        <p:nvPicPr>
          <p:cNvPr id="5" name="Picture 4" descr="A group of people outside&#10;&#10;Description automatically generated">
            <a:extLst>
              <a:ext uri="{FF2B5EF4-FFF2-40B4-BE49-F238E27FC236}">
                <a16:creationId xmlns:a16="http://schemas.microsoft.com/office/drawing/2014/main" id="{9861B2BF-3215-640D-9B1B-04FF1A9608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7" r="2" b="10618"/>
          <a:stretch/>
        </p:blipFill>
        <p:spPr>
          <a:xfrm>
            <a:off x="4673857" y="470171"/>
            <a:ext cx="3427118" cy="3556755"/>
          </a:xfrm>
          <a:prstGeom prst="rect">
            <a:avLst/>
          </a:prstGeom>
        </p:spPr>
      </p:pic>
      <p:pic>
        <p:nvPicPr>
          <p:cNvPr id="9" name="Picture 8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13860A81-8EE0-EE9C-BC64-19F1C7AD50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8" r="20542" b="1"/>
          <a:stretch/>
        </p:blipFill>
        <p:spPr>
          <a:xfrm>
            <a:off x="8275984" y="470172"/>
            <a:ext cx="3427118" cy="355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8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a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{BB894771-C304-964E-9E6E-97E0CDB30467}tf10001124</Template>
  <TotalTime>5217</TotalTime>
  <Words>353</Words>
  <Application>Microsoft Macintosh PowerPoint</Application>
  <PresentationFormat>Widescreen</PresentationFormat>
  <Paragraphs>57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Corbel</vt:lpstr>
      <vt:lpstr>Wingdings 2</vt:lpstr>
      <vt:lpstr>Office Theme</vt:lpstr>
      <vt:lpstr>Frame</vt:lpstr>
      <vt:lpstr>IBJ’s Human Rights Protection and Access to Justice Work in Myanmar A Brief Introduction</vt:lpstr>
      <vt:lpstr>PowerPoint Presentation</vt:lpstr>
      <vt:lpstr>High quality legal representation </vt:lpstr>
      <vt:lpstr>Client-centric Services: Holistic approach</vt:lpstr>
      <vt:lpstr>Strengthening legal community of practice</vt:lpstr>
      <vt:lpstr> Systemic Change  </vt:lpstr>
      <vt:lpstr>Inclusion and shifting power</vt:lpstr>
      <vt:lpstr>Thank you for your attention…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IBJ Myanmar</dc:title>
  <dc:creator>Kyi Thawtar Suu</dc:creator>
  <cp:lastModifiedBy>Kyi Suu</cp:lastModifiedBy>
  <cp:revision>27</cp:revision>
  <dcterms:created xsi:type="dcterms:W3CDTF">2020-07-23T00:28:35Z</dcterms:created>
  <dcterms:modified xsi:type="dcterms:W3CDTF">2024-08-28T04:43:39Z</dcterms:modified>
</cp:coreProperties>
</file>